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7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320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2F663-4035-4EE1-9F45-DB06605FB20E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4683B4-A2CD-4301-89AD-1C5B70B13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463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75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357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2226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62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796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829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9551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2924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04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9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9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332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85165-7A39-4884-9028-FEAF9DCD2AF2}" type="datetimeFigureOut">
              <a:rPr lang="ko-KR" altLang="en-US" smtClean="0"/>
              <a:t>2020-04-16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C9904-D2B6-46EE-82BA-3B3AFBD834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5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36192" y="1122363"/>
            <a:ext cx="9119616" cy="2387600"/>
          </a:xfrm>
        </p:spPr>
        <p:txBody>
          <a:bodyPr/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상속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(inheritance)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37697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상속과 접근 지정자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94104"/>
            <a:ext cx="10515600" cy="5262245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자바의 접근 지정자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public, protected,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디폴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private</a:t>
            </a: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관계에서 주의할 접근 지정자는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protected</a:t>
            </a:r>
          </a:p>
          <a:p>
            <a:pPr lvl="2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멤버는 다른 모든 클래스에 접근 불허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클래스내의 멤버들에게만 접근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허용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디폴트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멤버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디폴트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멤버는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패키지내 모든 클래스에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허용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694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상속과 접근 지정자 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812175"/>
            <a:ext cx="10515600" cy="4544174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멤버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멤버는 다른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모든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접근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허용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protected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같은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패키지 내의 모든 클래스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 허용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패키지에 있어도 서브 클래스는 슈퍼 클래스의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protected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 접근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21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1024062" cy="13255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멤버에 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대한 서브 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55" y="1628801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63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5048" y="0"/>
            <a:ext cx="11986952" cy="824149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관계에 있는 클래스 간 멤버 </a:t>
            </a:r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3299" y="832306"/>
            <a:ext cx="11507646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클래스에서는 접근이 불가능하여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슈퍼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setXXX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통해서만 조작이 가능하다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weight;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height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public String name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;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57231" y="2717165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public </a:t>
            </a:r>
            <a:r>
              <a:rPr lang="en-US" altLang="ko-KR" b="0" dirty="0"/>
              <a:t>void set() {</a:t>
            </a:r>
          </a:p>
          <a:p>
            <a:r>
              <a:rPr lang="en-US" altLang="ko-KR" b="0" dirty="0"/>
              <a:t>		age </a:t>
            </a:r>
            <a:r>
              <a:rPr lang="en-US" altLang="ko-KR" b="0" dirty="0"/>
              <a:t>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/>
              <a:t>		name </a:t>
            </a:r>
            <a:r>
              <a:rPr lang="en-US" altLang="ko-KR" b="0" dirty="0"/>
              <a:t>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height </a:t>
            </a:r>
            <a:r>
              <a:rPr lang="en-US" altLang="ko-KR" b="0" dirty="0"/>
              <a:t>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/>
              <a:t>접근 </a:t>
            </a:r>
            <a:r>
              <a:rPr lang="ko-KR" altLang="en-US" b="0" dirty="0"/>
              <a:t>불가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setWeight</a:t>
            </a:r>
            <a:r>
              <a:rPr lang="en-US" altLang="ko-KR" dirty="0"/>
              <a:t>(99</a:t>
            </a:r>
            <a:r>
              <a:rPr lang="en-US" altLang="ko-KR" dirty="0"/>
              <a:t>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</a:t>
            </a:r>
            <a:r>
              <a:rPr lang="ko-KR" altLang="en-US" b="0" dirty="0"/>
              <a:t>간접 </a:t>
            </a:r>
            <a:r>
              <a:rPr lang="ko-KR" altLang="en-US" b="0" dirty="0"/>
              <a:t>접근</a:t>
            </a:r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  <a:endParaRPr lang="en-US" altLang="ko-KR" b="0" dirty="0"/>
          </a:p>
        </p:txBody>
      </p:sp>
      <p:sp>
        <p:nvSpPr>
          <p:cNvPr id="7" name="직사각형 6"/>
          <p:cNvSpPr/>
          <p:nvPr/>
        </p:nvSpPr>
        <p:spPr>
          <a:xfrm>
            <a:off x="1686887" y="2709008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</a:t>
            </a:r>
            <a:r>
              <a:rPr lang="en-US" altLang="ko-KR" sz="1200" b="1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String </a:t>
            </a:r>
            <a:r>
              <a:rPr lang="en-US" altLang="ko-KR" sz="1200" b="1" dirty="0"/>
              <a:t>name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this.weight</a:t>
            </a:r>
            <a:r>
              <a:rPr lang="en-US" altLang="ko-KR" sz="1200" dirty="0"/>
              <a:t> </a:t>
            </a:r>
            <a:r>
              <a:rPr lang="en-US" altLang="ko-KR" sz="1200" dirty="0"/>
              <a:t>= weight;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</a:t>
            </a:r>
            <a:r>
              <a:rPr lang="en-US" altLang="ko-KR" sz="1200" dirty="0"/>
              <a:t>weight;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57230" y="4508800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Student </a:t>
            </a:r>
            <a:r>
              <a:rPr lang="en-US" altLang="ko-KR" sz="1200" b="1" dirty="0"/>
              <a:t>s = new Student();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6741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4234" y="1071954"/>
            <a:ext cx="6554257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75225" y="91012"/>
            <a:ext cx="8524095" cy="723207"/>
          </a:xfrm>
        </p:spPr>
        <p:txBody>
          <a:bodyPr>
            <a:normAutofit/>
          </a:bodyPr>
          <a:lstStyle/>
          <a:p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sz="3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호출 및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52185" y="4177513"/>
            <a:ext cx="815340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new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에 의해 서브 클래스의 객체가 생성될 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모두 실행됨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순서</a:t>
            </a:r>
            <a:endParaRPr lang="en-US" altLang="ko-KR" b="1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생성자가 먼저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호출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 전 슈퍼 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호출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순서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생성자가 먼저 실행된 후 서브 클래스의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434739" y="1973171"/>
            <a:ext cx="1078086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3434739" y="3880267"/>
            <a:ext cx="2508082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373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9833" y="0"/>
            <a:ext cx="11452167" cy="739833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슈퍼클래스와 서브 클래스의 생성자간의 호출 및 실행 관계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080" y="1046909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0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3935"/>
            <a:ext cx="10515600" cy="895404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클래스에서 슈퍼 클래스의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선택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48781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관계에서의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클래스와 서브 클래스 각각 각각 여러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작성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작성 원칙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서버 클래스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생성자에서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슈퍼 클래스 </a:t>
            </a:r>
            <a:r>
              <a:rPr lang="ko-KR" altLang="en-US" sz="2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하나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20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클래스에서 슈퍼 클래스의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생성자를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선택하지 않는 경우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컴파일러가 자동으로 슈퍼 클래스의 기본 </a:t>
            </a:r>
            <a:r>
              <a:rPr lang="ko-KR" altLang="en-US" sz="18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8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en-US" altLang="ko-KR" sz="1800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슈퍼 클래스의 </a:t>
            </a:r>
            <a:r>
              <a:rPr lang="ko-KR" altLang="en-US" sz="2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생성자를</a:t>
            </a:r>
            <a:r>
              <a:rPr lang="ko-KR" altLang="en-US" sz="2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선택하는 방법</a:t>
            </a:r>
            <a:endParaRPr lang="en-US" altLang="ko-KR" sz="2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  <a:r>
              <a:rPr lang="ko-KR" altLang="en-US" sz="1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이용</a:t>
            </a:r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sz="1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53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632" y="1230391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1147156" y="228600"/>
            <a:ext cx="9142892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기본 생성자가 자동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781975" y="1030391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생성자가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선택하지 않은 경우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9388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412777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클래스에 기본 생성자가 없어 오류 난 경우</a:t>
            </a:r>
            <a:endParaRPr lang="ko-KR" altLang="en-US" sz="3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7104112" y="3142710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컴파일러에 의해 “</a:t>
            </a:r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Implicit super constructor A()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is undefined.  Must explicitly invoke another</a:t>
            </a:r>
          </a:p>
          <a:p>
            <a:r>
              <a:rPr lang="en-US" altLang="ko-KR" sz="1200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constructor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오류 발생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034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9612" y="1054390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1703512" y="224443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 매개변수를 가진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703512" y="1054390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생성자가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생성자를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선택하지 않은 경우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1936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05840"/>
            <a:ext cx="10515600" cy="473746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 지향의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부모클래스에 만들어진 필드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자식클래스가 물려받음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부모의 생물학적 특성을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물려받는 유전과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유사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상속을 통해 간결한 자식 클래스 작성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동일한 특성을 재정의할 필요가 없어 자식 클래스가 간결해짐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319" y="1938610"/>
            <a:ext cx="7043738" cy="253841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0011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(inheritance)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051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31519" y="99118"/>
            <a:ext cx="10873047" cy="1325563"/>
          </a:xfrm>
        </p:spPr>
        <p:txBody>
          <a:bodyPr>
            <a:normAutofit/>
          </a:bodyPr>
          <a:lstStyle/>
          <a:p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이용하여 명시적으로 슈퍼 클래스 </a:t>
            </a:r>
            <a:r>
              <a:rPr lang="ko-KR" altLang="en-US" sz="32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선택</a:t>
            </a:r>
            <a:endParaRPr lang="ko-KR" altLang="en-US" sz="3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클래스에서 명시적으로 슈퍼 클래스의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선택 호출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super(parameter);</a:t>
            </a: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인자를 이용하여 슈퍼 클래스의 적당한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호출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반드시 서브 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생성자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코드의 제일 첫 라인에 와야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129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31273"/>
          </a:xfrm>
        </p:spPr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이용한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840" y="927100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12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317"/>
            <a:ext cx="10515600" cy="880611"/>
          </a:xfrm>
        </p:spPr>
        <p:txBody>
          <a:bodyPr>
            <a:normAutofit/>
          </a:bodyPr>
          <a:lstStyle/>
          <a:p>
            <a:r>
              <a:rPr lang="ko-KR" altLang="en-US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3 </a:t>
            </a:r>
            <a:r>
              <a:rPr lang="en-US" altLang="ko-KR" sz="36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super()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활용한 </a:t>
            </a:r>
            <a:r>
              <a:rPr lang="en-US" altLang="ko-KR" sz="3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ColorPoint</a:t>
            </a:r>
            <a:r>
              <a:rPr lang="en-US" altLang="ko-KR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3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997527" y="985251"/>
            <a:ext cx="88238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254244" y="1553761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Point()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fr-FR" altLang="ko-KR" sz="1200" dirty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</a:t>
            </a:r>
            <a:r>
              <a:rPr lang="en-US" altLang="ko-KR" sz="1200" dirty="0"/>
              <a:t>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/>
              <a:t>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super(x</a:t>
            </a:r>
            <a:r>
              <a:rPr lang="en-US" altLang="ko-KR" sz="1200" b="1" dirty="0"/>
              <a:t>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</a:t>
            </a:r>
            <a:r>
              <a:rPr lang="en-US" altLang="ko-KR" sz="1200" dirty="0"/>
              <a:t>= color;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608252" y="1697777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9670140" y="3011890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5633100" y="2304825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2085936" y="2643099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953999" y="3930024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669092" y="2261518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</a:t>
            </a:r>
            <a:r>
              <a:rPr lang="en-US" altLang="ko-KR" sz="1000" dirty="0">
                <a:latin typeface="+mn-ea"/>
              </a:rPr>
              <a:t>y=6</a:t>
            </a:r>
            <a:endParaRPr lang="en-US" altLang="ko-KR" sz="1000" dirty="0">
              <a:latin typeface="+mn-ea"/>
            </a:endParaRPr>
          </a:p>
          <a:p>
            <a:r>
              <a:rPr lang="ko-KR" altLang="en-US" sz="1000" dirty="0">
                <a:latin typeface="+mn-ea"/>
              </a:rPr>
              <a:t>전달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76197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71698" y="73731"/>
            <a:ext cx="10515600" cy="900080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사람은 생물이다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77" y="2196337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79577" y="1261908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넣는</a:t>
            </a:r>
            <a:r>
              <a:rPr lang="ko-KR" altLang="en-US" dirty="0">
                <a:latin typeface="YDVYMjOStd12"/>
              </a:rPr>
              <a:t>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</a:t>
            </a:r>
            <a:r>
              <a:rPr lang="ko-KR" altLang="en-US" b="1" dirty="0">
                <a:latin typeface="YDVYMjOStd12"/>
              </a:rPr>
              <a:t>때문이다</a:t>
            </a:r>
            <a:r>
              <a:rPr lang="en-US" altLang="ko-KR" b="1" dirty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0172027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4181"/>
            <a:ext cx="10515600" cy="882128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upcasting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80011" y="1235420"/>
            <a:ext cx="10515600" cy="5206943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클래스의 객체는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…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멤버를 모두 가지고 있음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객체로 취급할 수 있음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사람은 생물이다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’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논리와 같음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업캐스팅이란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 객체를 슈퍼 클래스 타입으로 타입 변환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내에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멤버만 접근 가능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135466" y="3639519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endParaRPr lang="en-US" altLang="ko-KR" sz="1600" dirty="0"/>
          </a:p>
          <a:p>
            <a:r>
              <a:rPr lang="en-US" altLang="ko-KR" sz="1600" dirty="0"/>
              <a:t>Student s = new Student();</a:t>
            </a:r>
          </a:p>
          <a:p>
            <a:r>
              <a:rPr lang="en-US" altLang="ko-KR" sz="1600" i="1" dirty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>
                <a:solidFill>
                  <a:srgbClr val="FF0000"/>
                </a:solidFill>
              </a:rPr>
              <a:t>, </a:t>
            </a:r>
            <a:r>
              <a:rPr lang="ko-KR" altLang="en-US" sz="1600" i="1" dirty="0">
                <a:solidFill>
                  <a:srgbClr val="FF0000"/>
                </a:solidFill>
              </a:rPr>
              <a:t>자동타입변환</a:t>
            </a:r>
            <a:endParaRPr lang="ko-KR" alt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9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1325880" y="156246"/>
            <a:ext cx="8153400" cy="752475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60" y="908721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4418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다운캐스팅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downcasting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46073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다운캐스팅이란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 객체를 서브 클래스 타입으로 변환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개발자의 명시적 타입 변환 필요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855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 … }</a:t>
            </a:r>
          </a:p>
          <a:p>
            <a:r>
              <a:rPr lang="en-US" altLang="ko-KR" sz="1600" dirty="0"/>
              <a:t>class Student extends Person { … }</a:t>
            </a:r>
          </a:p>
          <a:p>
            <a:r>
              <a:rPr lang="en-US" altLang="ko-KR" sz="1600" dirty="0"/>
              <a:t>...</a:t>
            </a:r>
          </a:p>
          <a:p>
            <a:r>
              <a:rPr lang="en-US" altLang="ko-KR" sz="1600" dirty="0">
                <a:latin typeface="+mn-ea"/>
              </a:rPr>
              <a:t>Person </a:t>
            </a:r>
            <a:r>
              <a:rPr lang="en-US" altLang="ko-KR" sz="1600" dirty="0">
                <a:latin typeface="+mn-ea"/>
              </a:rPr>
              <a:t>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903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15743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다운캐스팅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04" y="1441306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90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7417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en-US" altLang="ko-KR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연산자와 객체의 타입 판단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99742"/>
            <a:ext cx="10515600" cy="4351338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레퍼런스로 객체의 타입 판단 어려움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클래스는 여러 서브 클래스에 상속되기 때문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생물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팻말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가리키는 박스에 들어 있는 객체의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타입이 사람인지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동물인지 팻말만 보고서는 알 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없음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연산자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가리키는 객체의 타입 식별을 위해 사용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935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클래스타입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3935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연산의 결과 </a:t>
            </a:r>
            <a:r>
              <a:rPr lang="en-US" altLang="ko-KR" sz="1600" dirty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75999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27946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가리키는 객체는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18320" y="3573017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</a:t>
            </a:r>
            <a:r>
              <a:rPr lang="en-US" altLang="ko-KR" sz="1400" dirty="0"/>
              <a:t>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</a:t>
            </a:r>
            <a:r>
              <a:rPr lang="en-US" altLang="ko-KR" sz="1400" dirty="0"/>
              <a:t>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</a:t>
            </a:r>
            <a:r>
              <a:rPr lang="en-US" altLang="ko-KR" sz="1400" dirty="0"/>
              <a:t>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919536" y="1453509"/>
            <a:ext cx="3339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관계에 있는 옆의 클래스 사례에서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930269" y="3230978"/>
            <a:ext cx="30716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다음과 같은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업캐스팅이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가능하므로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30269" y="4981154"/>
            <a:ext cx="387121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               </a:t>
            </a:r>
            <a:r>
              <a:rPr lang="en-US" altLang="ko-KR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  </a:t>
            </a:r>
            <a:r>
              <a:rPr lang="ko-KR" altLang="en-US" sz="14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호출하면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 </a:t>
            </a: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print()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메소드에서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객체를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가리키는지 알 수 없음</a:t>
            </a:r>
            <a:endParaRPr lang="ko-KR" altLang="en-US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91945" y="4976772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void </a:t>
            </a:r>
            <a:r>
              <a:rPr lang="en-US" altLang="ko-KR" sz="1400" dirty="0"/>
              <a:t>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en-US" altLang="ko-KR" sz="1400" dirty="0"/>
              <a:t>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/>
              <a:t>	// </a:t>
            </a:r>
            <a:r>
              <a:rPr lang="en-US" altLang="ko-KR" sz="1400" dirty="0"/>
              <a:t>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.....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2247400" y="4932630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3001703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23455" y="104831"/>
            <a:ext cx="698482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상속의 편리한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715887" y="1430040"/>
            <a:ext cx="183576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멤버를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8626120" y="4013658"/>
            <a:ext cx="208898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1847528" y="980729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2063553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88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6481" y="1067802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598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81891" y="123279"/>
            <a:ext cx="11305309" cy="1325563"/>
          </a:xfrm>
        </p:spPr>
        <p:txBody>
          <a:bodyPr>
            <a:noAutofit/>
          </a:bodyPr>
          <a:lstStyle/>
          <a:p>
            <a:r>
              <a:rPr lang="en-US" altLang="ko-KR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Person </a:t>
            </a:r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타입의 </a:t>
            </a:r>
            <a:r>
              <a:rPr lang="ko-KR" altLang="en-US" sz="25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</a:t>
            </a:r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person</a:t>
            </a:r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25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5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9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10890" y="154406"/>
            <a:ext cx="7109792" cy="679450"/>
          </a:xfrm>
        </p:spPr>
        <p:txBody>
          <a:bodyPr>
            <a:normAutofit fontScale="90000"/>
          </a:bodyPr>
          <a:lstStyle/>
          <a:p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 예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9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0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6699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4 </a:t>
            </a:r>
            <a:r>
              <a:rPr lang="en-US" altLang="ko-KR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en-US" altLang="ko-KR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연산자 활용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19536" y="1317520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39817" y="862293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public </a:t>
            </a:r>
            <a:r>
              <a:rPr lang="en-US" altLang="ko-KR" sz="1400" b="0" dirty="0"/>
              <a:t>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static </a:t>
            </a:r>
            <a:r>
              <a:rPr lang="en-US" altLang="ko-KR" sz="1400" b="0" dirty="0"/>
              <a:t>void print(Person p) {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/>
              <a:t>		if(</a:t>
            </a:r>
            <a:r>
              <a:rPr lang="en-US" altLang="ko-KR" sz="1400" dirty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/>
              <a:t>	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/>
              <a:t>	}</a:t>
            </a:r>
          </a:p>
          <a:p>
            <a:r>
              <a:rPr lang="en-US" altLang="ko-KR" sz="1400" b="0" dirty="0"/>
              <a:t>	</a:t>
            </a:r>
            <a:r>
              <a:rPr lang="en-US" altLang="ko-KR" sz="1400" b="0" dirty="0"/>
              <a:t>public </a:t>
            </a:r>
            <a:r>
              <a:rPr lang="en-US" altLang="ko-KR" sz="1400" b="0" dirty="0"/>
              <a:t>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21408" y="5990738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1559496" y="5909829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Person </a:t>
            </a:r>
            <a:r>
              <a:rPr lang="ko-KR" altLang="en-US" sz="1000" dirty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  <a:endParaRPr lang="en-US" altLang="ko-KR" sz="1000" dirty="0">
              <a:latin typeface="+mn-ea"/>
            </a:endParaRPr>
          </a:p>
          <a:p>
            <a:r>
              <a:rPr lang="en-US" altLang="ko-KR" sz="1000" dirty="0">
                <a:latin typeface="+mn-ea"/>
              </a:rPr>
              <a:t>Researcher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>
                <a:latin typeface="+mn-ea"/>
              </a:rPr>
              <a:t>Professor </a:t>
            </a:r>
            <a:r>
              <a:rPr lang="ko-KR" altLang="en-US" sz="1000" dirty="0">
                <a:latin typeface="+mn-ea"/>
              </a:rPr>
              <a:t>타입이기도 함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105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98765" y="1066447"/>
            <a:ext cx="11380122" cy="3162574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(Method Overriding)</a:t>
            </a: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클래스에서 재정의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이름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매개변수 타입 및 개수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리턴 타입 등 모든 것 동일하게 작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무시하기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덮어쓰기로 번역되기도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바인딩 발생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5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무조건 실행되는 동적 바인딩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652" y="4229021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13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5757"/>
            <a:ext cx="10515600" cy="1029959"/>
          </a:xfrm>
        </p:spPr>
        <p:txBody>
          <a:bodyPr>
            <a:normAutofit/>
          </a:bodyPr>
          <a:lstStyle/>
          <a:p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사례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465" y="183910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838200" y="1181217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Shape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draw()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Rect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Circle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각각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오버라이딩한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2669411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49567" y="0"/>
            <a:ext cx="10796812" cy="1325563"/>
          </a:xfrm>
        </p:spPr>
        <p:txBody>
          <a:bodyPr>
            <a:normAutofit/>
          </a:bodyPr>
          <a:lstStyle/>
          <a:p>
            <a:r>
              <a:rPr lang="ko-KR" altLang="en-US" sz="4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오버라이딩에</a:t>
            </a:r>
            <a:r>
              <a:rPr lang="ko-KR" altLang="en-US" sz="4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의해 서브 클래스의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호출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257533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5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오버라이딩의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목적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52541"/>
            <a:ext cx="10515600" cy="5431385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수퍼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 선언된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각 서브 클래스들이 자신만의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내용으로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 구현하는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기능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상속을 통해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하나의 인터페이스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같은 이름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서로 다른 내용 구현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'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이라는 객체 지향의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Line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draw()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선을 그리고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Circle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draw()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원을 그리고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Rect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draw()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는 사각형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그리고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실행 시간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바인딩을 통해 실행 중에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오버로딩은 컴파일 타임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941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2193" y="0"/>
            <a:ext cx="11256818" cy="1325563"/>
          </a:xfrm>
        </p:spPr>
        <p:txBody>
          <a:bodyPr>
            <a:normAutofit/>
          </a:bodyPr>
          <a:lstStyle/>
          <a:p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5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오버라이딩으로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4000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다형성</a:t>
            </a:r>
            <a:r>
              <a:rPr lang="ko-KR" altLang="en-US" sz="4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실현</a:t>
            </a:r>
            <a:endParaRPr lang="ko-KR" altLang="en-US" sz="4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775520" y="1412777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Shape next;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Shape() { next = null; }</a:t>
            </a:r>
            <a:endParaRPr lang="ko-KR" altLang="en-US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/>
              <a:t>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/>
              <a:t>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10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static </a:t>
            </a:r>
            <a:r>
              <a:rPr lang="en-US" altLang="ko-KR" sz="1200" dirty="0"/>
              <a:t>void paint(Shape p)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</a:t>
            </a:r>
            <a:r>
              <a:rPr lang="en-US" altLang="ko-KR" sz="1200" dirty="0"/>
              <a:t>// p</a:t>
            </a:r>
            <a:r>
              <a:rPr lang="ko-KR" altLang="en-US" sz="1200" dirty="0"/>
              <a:t>가 가리키는 객체 내에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en-US" altLang="ko-KR" sz="1200" dirty="0"/>
              <a:t>draw() </a:t>
            </a:r>
            <a:r>
              <a:rPr lang="ko-KR" altLang="en-US" sz="1200" dirty="0"/>
              <a:t>호출</a:t>
            </a:r>
            <a:r>
              <a:rPr lang="en-US" altLang="ko-KR" sz="1200" dirty="0"/>
              <a:t>.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				  // </a:t>
            </a:r>
            <a:r>
              <a:rPr lang="ko-KR" altLang="en-US" sz="1200" dirty="0"/>
              <a:t>동적 바인딩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paint(line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/>
              <a:t>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/>
              <a:t>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/>
              <a:t>		paint(new </a:t>
            </a:r>
            <a:r>
              <a:rPr lang="en-US" altLang="ko-KR" sz="1200" b="1" dirty="0"/>
              <a:t>Circle()); </a:t>
            </a:r>
            <a:endParaRPr lang="ko-KR" altLang="en-US" sz="1200" b="1" dirty="0"/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284187" y="4365105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5265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9696" y="188641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507077" y="252228"/>
            <a:ext cx="2177935" cy="720080"/>
          </a:xfrm>
        </p:spPr>
        <p:txBody>
          <a:bodyPr>
            <a:no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ko-KR" altLang="en-US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실행 과정</a:t>
            </a:r>
            <a:endParaRPr lang="ko-KR" altLang="en-US" sz="20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468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058" y="4456283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27283" y="212084"/>
            <a:ext cx="4461095" cy="990600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활용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015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 smtClean="0"/>
              <a:t>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/>
              <a:t>	public </a:t>
            </a:r>
            <a:r>
              <a:rPr lang="en-US" altLang="ko-KR" b="0" dirty="0"/>
              <a:t>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/>
              <a:t>		Shape </a:t>
            </a:r>
            <a:r>
              <a:rPr lang="en-US" altLang="ko-KR" b="0" dirty="0"/>
              <a:t>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start </a:t>
            </a:r>
            <a:r>
              <a:rPr lang="en-US" altLang="ko-KR" dirty="0"/>
              <a:t>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</a:t>
            </a:r>
            <a:r>
              <a:rPr lang="en-US" altLang="ko-KR" b="0" dirty="0"/>
              <a:t>= start;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last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</a:t>
            </a:r>
            <a:r>
              <a:rPr lang="en-US" altLang="ko-KR" dirty="0"/>
              <a:t>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last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</a:t>
            </a:r>
            <a:r>
              <a:rPr lang="en-US" altLang="ko-KR" dirty="0" err="1"/>
              <a:t>obj</a:t>
            </a:r>
            <a:r>
              <a:rPr lang="en-US" altLang="ko-KR" dirty="0"/>
              <a:t> </a:t>
            </a:r>
            <a:r>
              <a:rPr lang="en-US" altLang="ko-KR" dirty="0"/>
              <a:t>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last.next</a:t>
            </a:r>
            <a:r>
              <a:rPr lang="en-US" altLang="ko-KR" b="0" dirty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/>
              <a:t>		Shape </a:t>
            </a:r>
            <a:r>
              <a:rPr lang="en-US" altLang="ko-KR" b="0" dirty="0"/>
              <a:t>p = start;</a:t>
            </a:r>
          </a:p>
          <a:p>
            <a:r>
              <a:rPr lang="en-US" altLang="ko-KR" dirty="0"/>
              <a:t>		while(p </a:t>
            </a:r>
            <a:r>
              <a:rPr lang="en-US" altLang="ko-KR" dirty="0"/>
              <a:t>!= null) 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p </a:t>
            </a:r>
            <a:r>
              <a:rPr lang="en-US" altLang="ko-KR" dirty="0"/>
              <a:t>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	}</a:t>
            </a:r>
            <a:endParaRPr lang="en-US" altLang="ko-KR" dirty="0"/>
          </a:p>
          <a:p>
            <a:r>
              <a:rPr lang="en-US" altLang="ko-KR" b="0" dirty="0"/>
              <a:t>	}</a:t>
            </a:r>
          </a:p>
          <a:p>
            <a:r>
              <a:rPr lang="en-US" altLang="ko-KR" b="0" dirty="0"/>
              <a:t>}</a:t>
            </a:r>
            <a:endParaRPr lang="en-US" altLang="ko-KR" b="0" dirty="0"/>
          </a:p>
        </p:txBody>
      </p:sp>
      <p:sp>
        <p:nvSpPr>
          <p:cNvPr id="3" name="TextBox 2"/>
          <p:cNvSpPr txBox="1"/>
          <p:nvPr/>
        </p:nvSpPr>
        <p:spPr>
          <a:xfrm>
            <a:off x="9264352" y="3709008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8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객체 지향에서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상속의 장점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간결화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중복 작성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불필요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관리 용이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클래스들의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계층적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분류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소프트웨어의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생산성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향상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재사용과 확장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용이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새로운 클래스의 작성 속도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빠름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7158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41910" y="91012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동적 바인딩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63552" y="900009"/>
            <a:ext cx="3695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실행할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실행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(run time)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결정</a:t>
            </a:r>
            <a:endParaRPr lang="en-US" altLang="ko-KR" sz="14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메소드가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항상 호</a:t>
            </a:r>
            <a:r>
              <a:rPr lang="ko-KR" altLang="en-US" sz="14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출</a:t>
            </a:r>
          </a:p>
        </p:txBody>
      </p:sp>
    </p:spTree>
    <p:extLst>
      <p:ext uri="{BB962C8B-B14F-4D97-AF65-F5344CB8AC3E}">
        <p14:creationId xmlns:p14="http://schemas.microsoft.com/office/powerpoint/2010/main" val="127932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64375" y="87212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super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632564" y="1412777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super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는 슈퍼 클래스의 멤버를 접근할 때 사용되는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레퍼런스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클래스에서만 사용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슈퍼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sz="12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호출</a:t>
            </a:r>
            <a:endParaRPr lang="en-US" altLang="ko-KR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컴파일러는 </a:t>
            </a:r>
            <a:r>
              <a:rPr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super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접근을 </a:t>
            </a:r>
            <a:r>
              <a:rPr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정적 바인딩</a:t>
            </a:r>
            <a:r>
              <a:rPr lang="ko-KR" altLang="en-US" sz="1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처리</a:t>
            </a:r>
            <a:endParaRPr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348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9684" y="15757"/>
            <a:ext cx="10515600" cy="968132"/>
          </a:xfrm>
        </p:spPr>
        <p:txBody>
          <a:bodyPr>
            <a:normAutofit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6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01687" y="887304"/>
            <a:ext cx="112028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작성하면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79708" y="5418705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676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/>
              <a:pPr/>
              <a:t>42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42046" y="1248676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return </a:t>
            </a:r>
            <a:r>
              <a:rPr lang="en-US" altLang="ko-KR" sz="1200" dirty="0"/>
              <a:t>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65513" y="2594389"/>
            <a:ext cx="107982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상속받는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fire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747954" y="3189618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return </a:t>
            </a:r>
            <a:r>
              <a:rPr lang="en-US" altLang="ko-KR" sz="1200" dirty="0"/>
              <a:t>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5579708" y="3200912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</a:t>
            </a:r>
            <a:r>
              <a:rPr lang="en-US" altLang="ko-KR" sz="1200" b="1" dirty="0"/>
              <a:t>= new Weapon();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weapon </a:t>
            </a:r>
            <a:r>
              <a:rPr lang="en-US" altLang="ko-KR" sz="1200" b="1" dirty="0"/>
              <a:t>= new Cannon();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									</a:t>
            </a:r>
            <a:r>
              <a:rPr lang="en-US" altLang="ko-KR" sz="1200" b="1" dirty="0" err="1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5065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568" y="7418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vs.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오버로딩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287" y="1399743"/>
            <a:ext cx="8481649" cy="389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11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9808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추상 클래스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60360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(abstract method)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선언되어 있으나 구현되어 있지 않은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abstract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선언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서브 클래스에서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오버라이딩하여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구현해야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(abstract class)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종류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하나라도 가진 클래스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앞에 반드시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abstract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라고 선언해야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메소드가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하나도 없지만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abstract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선언된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927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382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종류의 추상 클래스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491350" y="1325563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en-US" altLang="ko-KR" sz="1400" dirty="0"/>
              <a:t>1.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/>
              <a:t>포함하는 추상 클래스</a:t>
            </a:r>
            <a:endParaRPr lang="en-US" altLang="ko-KR" sz="1400" dirty="0"/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Shape() {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dirty="0"/>
              <a:t>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3491351" y="3298840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en-US" altLang="ko-KR" sz="1400" dirty="0"/>
              <a:t>2.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/>
              <a:t>	String </a:t>
            </a:r>
            <a:r>
              <a:rPr lang="en-US" altLang="ko-KR" sz="1400" dirty="0"/>
              <a:t>name;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load(String name) {</a:t>
            </a:r>
          </a:p>
          <a:p>
            <a:pPr defTabSz="180000"/>
            <a:r>
              <a:rPr lang="en-US" altLang="ko-KR" sz="1400" dirty="0"/>
              <a:t>		this.name </a:t>
            </a:r>
            <a:r>
              <a:rPr lang="en-US" altLang="ko-KR" sz="1400" dirty="0"/>
              <a:t>= name;</a:t>
            </a:r>
          </a:p>
          <a:p>
            <a:pPr defTabSz="180000"/>
            <a:r>
              <a:rPr lang="en-US" altLang="ko-KR" sz="1400" dirty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46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351584" y="1484785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abstrct</a:t>
            </a:r>
            <a:r>
              <a:rPr lang="en-US" altLang="ko-KR" sz="1400" dirty="0"/>
              <a:t> class Shape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/>
              <a:t>…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shape 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1827149" y="3140969"/>
            <a:ext cx="913107" cy="1364529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07" y="435881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1435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9228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상속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63782"/>
            <a:ext cx="10515600" cy="5013181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상속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가지 경우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단순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클래스를 상속받아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구현하지 않으면 추상 클래스 됨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클래스도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abstract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선언해야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marL="365760" lvl="1" indent="0">
              <a:buNone/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2.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 구현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클래스에서 슈퍼 클래스의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오버라이딩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클래스는 추상 클래스 아님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127047" y="2628492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Shape() {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paint() { draw();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 </a:t>
            </a:r>
            <a:r>
              <a:rPr lang="en-US" altLang="ko-KR" sz="1400" b="1" dirty="0"/>
              <a:t>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</a:t>
            </a:r>
            <a:r>
              <a:rPr lang="ko-KR" altLang="en-US" sz="1400" dirty="0"/>
              <a:t>상속받기 때문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7489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9313" y="7418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구현 및 활용 예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762" y="1399743"/>
            <a:ext cx="8286750" cy="456026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528048" y="6159247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라고 하면 컴파일 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오류가 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발생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7464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370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8571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 용도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4851400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설계와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 분리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클래스에서는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개념 정의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클래스마다 다른 구현이 필요한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메소드는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각 서브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클래스에서 구체적 행위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서브 클래스마다 목적에 맞게 추상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다르게 구현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계층적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 관계를 갖는 클래스 구조를 만들 때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88116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상속과 객체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자바의 상속 선언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부모 클래스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 클래스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(super class)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로 부름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자식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-&gt;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sub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class)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부름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extends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사용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슈퍼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확장한다는 개념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23592" y="1840665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public class Person {</a:t>
            </a:r>
          </a:p>
          <a:p>
            <a:pPr lvl="1"/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public class Student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Person { // Person</a:t>
            </a:r>
            <a:r>
              <a:rPr lang="ko-KR" altLang="en-US" sz="1400" dirty="0"/>
              <a:t>을 상속받는 클래스 </a:t>
            </a:r>
            <a:r>
              <a:rPr lang="en-US" altLang="ko-KR" sz="1400" dirty="0"/>
              <a:t>Student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Student { // Student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954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구현 연습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163759" y="1916833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abstract </a:t>
            </a:r>
            <a:r>
              <a:rPr lang="en-US" altLang="ko-KR" sz="1600" dirty="0"/>
              <a:t>class Calculator {</a:t>
            </a:r>
          </a:p>
          <a:p>
            <a:pPr lvl="1"/>
            <a:r>
              <a:rPr lang="fr-FR" altLang="ko-KR" sz="1600" dirty="0"/>
              <a:t>public </a:t>
            </a:r>
            <a:r>
              <a:rPr lang="fr-FR" altLang="ko-KR" sz="1600" b="1" dirty="0"/>
              <a:t>abstract</a:t>
            </a:r>
            <a:r>
              <a:rPr lang="fr-FR" altLang="ko-KR" sz="1600" dirty="0"/>
              <a:t> int add(int a, int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subtract(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b);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b="1" dirty="0"/>
              <a:t>abstract</a:t>
            </a:r>
            <a:r>
              <a:rPr lang="en-US" altLang="ko-KR" sz="1600" dirty="0"/>
              <a:t> double average(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[] a);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077518" y="1412777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62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19946" y="1188333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</a:t>
            </a:r>
            <a:r>
              <a:rPr lang="en-US" altLang="ko-KR" sz="1400" b="0" dirty="0"/>
              <a:t>a + b;</a:t>
            </a:r>
          </a:p>
          <a:p>
            <a:r>
              <a:rPr lang="en-US" altLang="ko-KR" sz="1400" b="0" dirty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return </a:t>
            </a:r>
            <a:r>
              <a:rPr lang="en-US" altLang="ko-KR" sz="1400" b="0" dirty="0"/>
              <a:t>a - b;</a:t>
            </a:r>
          </a:p>
          <a:p>
            <a:r>
              <a:rPr lang="en-US" altLang="ko-KR" sz="1400" b="0" dirty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/>
              <a:t>	</a:t>
            </a:r>
            <a:r>
              <a:rPr lang="en-US" altLang="ko-KR" sz="1400" dirty="0"/>
              <a:t>public </a:t>
            </a:r>
            <a:r>
              <a:rPr lang="en-US" altLang="ko-KR" sz="1400" dirty="0"/>
              <a:t>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/>
              <a:t>		double </a:t>
            </a:r>
            <a:r>
              <a:rPr lang="en-US" altLang="ko-KR" sz="1400" b="0" dirty="0"/>
              <a:t>sum = 0;</a:t>
            </a:r>
          </a:p>
          <a:p>
            <a:r>
              <a:rPr lang="nn-NO" altLang="ko-KR" sz="1400" b="0" dirty="0"/>
              <a:t>		for </a:t>
            </a:r>
            <a:r>
              <a:rPr lang="nn-NO" altLang="ko-KR" sz="1400" b="0" dirty="0"/>
              <a:t>(int i = 0; i &lt;a.length; i++)</a:t>
            </a:r>
          </a:p>
          <a:p>
            <a:r>
              <a:rPr lang="en-US" altLang="ko-KR" sz="1400" b="0" dirty="0"/>
              <a:t>			sum </a:t>
            </a:r>
            <a:r>
              <a:rPr lang="en-US" altLang="ko-KR" sz="1400" b="0" dirty="0"/>
              <a:t>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/>
              <a:t>		return </a:t>
            </a:r>
            <a:r>
              <a:rPr lang="en-US" altLang="ko-KR" sz="1400" b="0" dirty="0"/>
              <a:t>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/>
              <a:t>	public </a:t>
            </a:r>
            <a:r>
              <a:rPr lang="en-US" altLang="ko-KR" sz="1400" b="0" dirty="0"/>
              <a:t>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</a:t>
            </a:r>
            <a:r>
              <a:rPr lang="en-US" altLang="ko-KR" sz="1400" dirty="0"/>
              <a:t>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c.add</a:t>
            </a:r>
            <a:r>
              <a:rPr lang="en-US" altLang="ko-KR" sz="1400" dirty="0"/>
              <a:t>(2,3</a:t>
            </a:r>
            <a:r>
              <a:rPr lang="en-US" altLang="ko-KR" sz="1400" dirty="0"/>
              <a:t>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c.subtract</a:t>
            </a:r>
            <a:r>
              <a:rPr lang="en-US" altLang="ko-KR" sz="1400" dirty="0"/>
              <a:t>(2,3</a:t>
            </a:r>
            <a:r>
              <a:rPr lang="en-US" altLang="ko-KR" sz="1400" dirty="0"/>
              <a:t>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	</a:t>
            </a:r>
            <a:r>
              <a:rPr lang="en-US" altLang="ko-KR" sz="1400" b="0" dirty="0" err="1"/>
              <a:t>System.out.println</a:t>
            </a:r>
            <a:r>
              <a:rPr lang="en-US" altLang="ko-KR" sz="1400" b="0" dirty="0"/>
              <a:t>(</a:t>
            </a:r>
            <a:r>
              <a:rPr lang="en-US" altLang="ko-KR" sz="1400" dirty="0" err="1"/>
              <a:t>c.average</a:t>
            </a:r>
            <a:r>
              <a:rPr lang="en-US" altLang="ko-KR" sz="1400" dirty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82248" y="5712648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-1</a:t>
            </a:r>
          </a:p>
          <a:p>
            <a:r>
              <a:rPr lang="en-US" altLang="ko-KR" sz="1400" dirty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>
          <a:xfrm>
            <a:off x="580506" y="87214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7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정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7160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8854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실세계의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인터페이스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016281" y="4490761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>
                <a:solidFill>
                  <a:schemeClr val="tx1"/>
                </a:solidFill>
              </a:rPr>
              <a:t>각 회사마다 구현 방법은 다름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7840817" y="4501073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ko-KR" altLang="en-US" sz="1000" dirty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  <a:r>
              <a:rPr lang="ko-KR" altLang="en-US" sz="1000" dirty="0">
                <a:solidFill>
                  <a:schemeClr val="tx1"/>
                </a:solidFill>
              </a:rPr>
              <a:t>에 맞지 않으면 연결 불가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193" y="1394417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7016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2266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자바의 인터페이스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69165"/>
            <a:ext cx="10515600" cy="504068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자바의 인터페이스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클래스가 구현해야 할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메소드들이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선언되는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추상형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interface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키워드로 선언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Ex) public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</a:rPr>
              <a:t>interface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SerialDriver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{…}</a:t>
            </a:r>
          </a:p>
          <a:p>
            <a:pPr lvl="2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인터페이스에 대한 변화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7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까지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인터페이스는 상수와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메소드로만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구성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Java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부터 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상수와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default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(Java 8)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(Java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9)</a:t>
            </a:r>
          </a:p>
          <a:p>
            <a:pPr lvl="2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static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포함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(Java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9)</a:t>
            </a: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여전히 인터페이스에는 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필드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멤버 변수</a:t>
            </a:r>
            <a:r>
              <a:rPr lang="en-US" altLang="ko-KR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  <a:r>
              <a:rPr lang="ko-KR" altLang="en-US" b="1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선언 불가</a:t>
            </a:r>
            <a:endParaRPr lang="en-US" altLang="ko-KR" b="1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58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32770"/>
            <a:ext cx="10515600" cy="839819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인터페이스 사례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458333"/>
            <a:ext cx="820293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811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7997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구성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요소들의 특징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43734"/>
            <a:ext cx="10515600" cy="518200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구성 요소들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상수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만 허용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, public static final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생략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 abstract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생략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default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인터페이스에 코드가 작성된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구현하는 클래스에 자동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접근 지정만 허용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생략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private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내에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코드가 작성되어야 함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내에 있는 다른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메소드에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의해서만 호출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static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>
              <a:lnSpc>
                <a:spcPct val="120000"/>
              </a:lnSpc>
            </a:pP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public, private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모두 지정 가능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생략하면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55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5224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인터페이스의 전체적인 특징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932622" cy="4588862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 객체 생성 불가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타입의 레퍼런스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변수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선언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sz="19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상속받는 클래스는 인터페이스의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추상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반드시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구현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인터페이스 상속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 다중 상속 가능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944" y="1731721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7450" y="2918978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5868"/>
            <a:ext cx="10515600" cy="77371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13620"/>
            <a:ext cx="10515600" cy="4938539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 추상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모두 구현한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작성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implements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키워드 사용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여러 개의 인터페이스 동시 구현 가능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 사례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PhoneInterface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구현한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SamsungPhone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SamsungPhone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클래스는 </a:t>
            </a:r>
            <a:r>
              <a:rPr lang="en-US" altLang="ko-KR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PhoneInterface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default </a:t>
            </a:r>
            <a:r>
              <a:rPr lang="ko-KR" altLang="en-US" dirty="0" err="1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메소드상속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44521" y="2899684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6987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0"/>
            <a:ext cx="100584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8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구현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213078" y="1163395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68543" y="377447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default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("** Phone </a:t>
            </a:r>
            <a:r>
              <a:rPr lang="en-US" altLang="ko-KR" sz="1200" dirty="0"/>
              <a:t>**");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/>
              <a:t>구현</a:t>
            </a:r>
          </a:p>
          <a:p>
            <a:pPr defTabSz="180000"/>
            <a:r>
              <a:rPr lang="en-US" altLang="ko-KR" sz="1200" dirty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/>
              <a:t>	}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</a:t>
            </a:r>
            <a:r>
              <a:rPr lang="en-US" altLang="ko-KR" sz="1200" b="1" dirty="0"/>
              <a:t>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3134176" y="5363427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42409766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2905"/>
            <a:ext cx="10515600" cy="801619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상속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940248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인터페이스가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다른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상속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extends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키워드 이용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다중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 상속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855640" y="1927738"/>
            <a:ext cx="70567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</a:t>
            </a:r>
            <a:r>
              <a:rPr lang="en-US" altLang="ko-KR" sz="1400" dirty="0"/>
              <a:t>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</a:t>
            </a:r>
            <a:r>
              <a:rPr lang="en-US" altLang="ko-KR" sz="1400" dirty="0"/>
              <a:t>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2855640" y="3590767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interface MP3Interface 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/>
              <a:t>play();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/>
              <a:t>stop();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52214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939338" y="0"/>
            <a:ext cx="9325772" cy="990600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20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만들기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Point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</a:t>
            </a:r>
            <a:r>
              <a:rPr lang="en-US" altLang="ko-KR" sz="20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ColorPoint</a:t>
            </a:r>
            <a:r>
              <a:rPr lang="en-US" altLang="ko-KR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20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939338" y="740023"/>
            <a:ext cx="100999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클래스를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88429" y="132758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/>
              <a:t>	</a:t>
            </a:r>
            <a:r>
              <a:rPr lang="en-US" altLang="ko-KR" dirty="0"/>
              <a:t>public </a:t>
            </a:r>
            <a:r>
              <a:rPr lang="en-US" altLang="ko-KR" dirty="0"/>
              <a:t>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/>
              <a:t>		</a:t>
            </a:r>
            <a:r>
              <a:rPr lang="en-US" altLang="ko-KR" dirty="0"/>
              <a:t>Point </a:t>
            </a:r>
            <a:r>
              <a:rPr lang="en-US" altLang="ko-KR" dirty="0"/>
              <a:t>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p.set</a:t>
            </a:r>
            <a:r>
              <a:rPr lang="en-US" altLang="ko-KR" b="0" dirty="0"/>
              <a:t>(1</a:t>
            </a:r>
            <a:r>
              <a:rPr lang="en-US" altLang="ko-KR" b="0" dirty="0"/>
              <a:t>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/>
          </a:p>
          <a:p>
            <a:r>
              <a:rPr lang="en-US" altLang="ko-KR" b="0" dirty="0"/>
              <a:t>	</a:t>
            </a:r>
            <a:r>
              <a:rPr lang="en-US" altLang="ko-KR" b="0" dirty="0"/>
              <a:t>	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</a:t>
            </a:r>
            <a:r>
              <a:rPr lang="en-US" altLang="ko-KR" b="0" dirty="0"/>
              <a:t>(3</a:t>
            </a:r>
            <a:r>
              <a:rPr lang="en-US" altLang="ko-KR" b="0" dirty="0"/>
              <a:t>, 4); // </a:t>
            </a:r>
            <a:r>
              <a:rPr lang="en-US" altLang="ko-KR" b="0" dirty="0"/>
              <a:t>Point</a:t>
            </a:r>
            <a:r>
              <a:rPr lang="ko-KR" altLang="en-US" b="0" dirty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/>
              <a:t>ColorPoint</a:t>
            </a:r>
            <a:r>
              <a:rPr lang="ko-KR" altLang="en-US" b="0" dirty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/>
              <a:t>		</a:t>
            </a:r>
            <a:r>
              <a:rPr lang="en-US" altLang="ko-KR" b="0" dirty="0" err="1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/>
              <a:t>	}</a:t>
            </a:r>
            <a:endParaRPr lang="en-US" altLang="ko-KR" b="0" dirty="0"/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405065" y="132758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/>
              <a:t>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/>
              <a:t>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88431" y="376498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405065" y="332021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// </a:t>
            </a:r>
            <a:r>
              <a:rPr lang="en-US" altLang="ko-KR" sz="1200" dirty="0"/>
              <a:t>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952506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3248"/>
            <a:ext cx="10515600" cy="918538"/>
          </a:xfrm>
        </p:spPr>
        <p:txBody>
          <a:bodyPr/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60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927649" y="2420889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MobilePhoneInterface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인터페이스</a:t>
              </a:r>
              <a:endParaRPr lang="ko-KR" altLang="en-US" sz="12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SamsungPhone</a:t>
              </a:r>
              <a:r>
                <a:rPr lang="ko-KR" altLang="en-US" sz="1200" dirty="0"/>
                <a:t>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/>
                <a:t>LGPhone</a:t>
              </a:r>
              <a:r>
                <a:rPr lang="ko-KR" altLang="en-US" sz="1200" dirty="0"/>
                <a:t> 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/>
                <a:t>IPhone</a:t>
              </a:r>
              <a:r>
                <a:rPr lang="ko-KR" altLang="en-US" sz="1200" dirty="0"/>
                <a:t> </a:t>
              </a:r>
              <a:endParaRPr lang="ko-KR" altLang="en-US" sz="1200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전화기 모듈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응용프로그램 </a:t>
              </a:r>
              <a:endParaRPr lang="en-US" altLang="ko-KR" sz="1200" dirty="0"/>
            </a:p>
            <a:p>
              <a:pPr algn="ctr"/>
              <a:r>
                <a:rPr lang="ko-KR" altLang="en-US" sz="1200" dirty="0"/>
                <a:t>코드 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/>
                <a:t>sendCall</a:t>
              </a:r>
              <a:r>
                <a:rPr lang="en-US" altLang="ko-KR" sz="1200" dirty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  <a:endParaRPr lang="ko-KR" altLang="en-US" sz="11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  <a:endParaRPr lang="ko-KR" altLang="en-US" sz="11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/>
                <a:t>구현</a:t>
              </a:r>
              <a:endParaRPr lang="ko-KR" altLang="en-US" sz="11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참고</a:t>
              </a:r>
              <a:endParaRPr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/>
                <a:t>sendCall</a:t>
              </a:r>
              <a:r>
                <a:rPr lang="en-US" altLang="ko-KR" sz="1400" dirty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/>
                <a:t>호출</a:t>
              </a:r>
              <a:endParaRPr lang="ko-KR" altLang="en-US" sz="12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1998803" y="1419837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인터페이스는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스펙을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주어 클래스들이 그 기능을 서로 다르게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구현할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수 있도록 하는 클래스의 규격 선언이며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다형성을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실현하는 도구이다</a:t>
            </a:r>
          </a:p>
        </p:txBody>
      </p:sp>
    </p:spTree>
    <p:extLst>
      <p:ext uri="{BB962C8B-B14F-4D97-AF65-F5344CB8AC3E}">
        <p14:creationId xmlns:p14="http://schemas.microsoft.com/office/powerpoint/2010/main" val="7303250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97775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다중 인터페이스 구현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136648" y="1451321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2136648" y="868072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클래스는 하나 이상의 인터페이스를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구현할 수 있음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447928" y="3179512"/>
            <a:ext cx="2952328" cy="442674"/>
          </a:xfrm>
          <a:prstGeom prst="wedgeRoundRectCallout">
            <a:avLst>
              <a:gd name="adj1" fmla="val -57882"/>
              <a:gd name="adj2" fmla="val 10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클래스에서 인터페이스의 </a:t>
            </a:r>
            <a:r>
              <a:rPr lang="ko-KR" altLang="en-US" sz="1000" dirty="0" err="1">
                <a:latin typeface="YDVYGOStd12"/>
              </a:rPr>
              <a:t>메소드를</a:t>
            </a:r>
            <a:r>
              <a:rPr lang="ko-KR" altLang="en-US" sz="1000" dirty="0">
                <a:latin typeface="YDVYGOStd12"/>
              </a:rPr>
              <a:t> 구현할 때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</a:t>
            </a:r>
            <a:r>
              <a:rPr lang="ko-KR" altLang="en-US" sz="1000" dirty="0">
                <a:latin typeface="YDVYGOStd12"/>
              </a:rPr>
              <a:t>을 생략하면 오류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2759155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15388" y="15205"/>
            <a:ext cx="11438313" cy="832693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9 </a:t>
            </a:r>
            <a:r>
              <a:rPr lang="en-US" altLang="ko-KR" sz="3200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32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62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895609" y="798610"/>
            <a:ext cx="3960440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final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TIMEOUT = 10000; // </a:t>
            </a:r>
            <a:r>
              <a:rPr lang="ko-KR" altLang="en-US" sz="1000" dirty="0"/>
              <a:t>상수 필드 선언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default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printLogo</a:t>
            </a:r>
            <a:r>
              <a:rPr lang="en-US" altLang="ko-KR" sz="1000" dirty="0"/>
              <a:t>() { // default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("** Phone **");</a:t>
            </a:r>
          </a:p>
          <a:p>
            <a:pPr defTabSz="180000"/>
            <a:r>
              <a:rPr lang="en-US" altLang="ko-KR" sz="1000" dirty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MP3Interface</a:t>
            </a:r>
            <a:r>
              <a:rPr lang="en-US" altLang="ko-KR" sz="1000" dirty="0"/>
              <a:t> 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/>
              <a:t>void play();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/>
              <a:t>void stop();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class PDA</a:t>
            </a:r>
            <a:r>
              <a:rPr lang="en-US" altLang="ko-KR" sz="1000" dirty="0"/>
              <a:t> { // </a:t>
            </a:r>
            <a:r>
              <a:rPr lang="ko-KR" altLang="en-US" sz="1000" dirty="0"/>
              <a:t>클래스 작성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calculate(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x,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y) {</a:t>
            </a:r>
          </a:p>
          <a:p>
            <a:pPr defTabSz="180000"/>
            <a:r>
              <a:rPr lang="en-US" altLang="ko-KR" sz="1000" dirty="0"/>
              <a:t>		return </a:t>
            </a:r>
            <a:r>
              <a:rPr lang="en-US" altLang="ko-KR" sz="1000" dirty="0"/>
              <a:t>x + y;</a:t>
            </a:r>
          </a:p>
          <a:p>
            <a:pPr defTabSz="180000"/>
            <a:r>
              <a:rPr lang="en-US" altLang="ko-KR" sz="1000" dirty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SmartPhone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클래스는 </a:t>
            </a:r>
            <a:r>
              <a:rPr lang="en-US" altLang="ko-KR" sz="1000" dirty="0"/>
              <a:t>PDA</a:t>
            </a:r>
            <a:r>
              <a:rPr lang="ko-KR" altLang="en-US" sz="1000" dirty="0"/>
              <a:t>를 상속받고</a:t>
            </a:r>
            <a:r>
              <a:rPr lang="en-US" altLang="ko-KR" sz="1000" dirty="0"/>
              <a:t>,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와 </a:t>
            </a:r>
            <a:r>
              <a:rPr lang="en-US" altLang="ko-KR" sz="1000" dirty="0"/>
              <a:t>MP3Interface </a:t>
            </a:r>
            <a:r>
              <a:rPr lang="ko-KR" altLang="en-US" sz="1000" dirty="0"/>
              <a:t>인터페이스에 선언된 추상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모두 구현한다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extends PDA implements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, MP3Interface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따르릉따르릉</a:t>
            </a:r>
            <a:r>
              <a:rPr lang="en-US" altLang="ko-KR" sz="1000" dirty="0"/>
              <a:t>~~");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전화 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/>
              <a:t>}</a:t>
            </a:r>
            <a:endParaRPr lang="en-US" altLang="ko-KR" sz="1000" dirty="0"/>
          </a:p>
        </p:txBody>
      </p:sp>
      <p:sp>
        <p:nvSpPr>
          <p:cNvPr id="7" name="직사각형 6"/>
          <p:cNvSpPr/>
          <p:nvPr/>
        </p:nvSpPr>
        <p:spPr>
          <a:xfrm>
            <a:off x="5997211" y="789709"/>
            <a:ext cx="3007691" cy="54873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000" dirty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문자갑니다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// </a:t>
            </a:r>
            <a:r>
              <a:rPr lang="en-US" altLang="ko-KR" sz="1000" dirty="0"/>
              <a:t>MP3Interface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/>
              <a:t>void play()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연주합니다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/>
              <a:t>void stop()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중단합니다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/>
              <a:t>추가로 작성한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/>
              <a:t>void schedule()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일정 관리합니다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InterfaceEx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public </a:t>
            </a:r>
            <a:r>
              <a:rPr lang="en-US" altLang="ko-KR" sz="1000" dirty="0"/>
              <a:t>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</a:t>
            </a:r>
            <a:r>
              <a:rPr lang="en-US" altLang="ko-KR" sz="1000" b="1" dirty="0"/>
              <a:t>phone = new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phone.printLogo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phone.sendCall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phone.play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("3</a:t>
            </a:r>
            <a:r>
              <a:rPr lang="ko-KR" altLang="en-US" sz="1000" dirty="0"/>
              <a:t>과 </a:t>
            </a:r>
            <a:r>
              <a:rPr lang="en-US" altLang="ko-KR" sz="1000" dirty="0"/>
              <a:t>5</a:t>
            </a:r>
            <a:r>
              <a:rPr lang="ko-KR" altLang="en-US" sz="1000" dirty="0"/>
              <a:t>를 더하면 </a:t>
            </a:r>
            <a:r>
              <a:rPr lang="en-US" altLang="ko-KR" sz="1000" dirty="0"/>
              <a:t>" </a:t>
            </a:r>
            <a:r>
              <a:rPr lang="en-US" altLang="ko-KR" sz="1000" dirty="0"/>
              <a:t>+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/>
              <a:t>	 </a:t>
            </a:r>
            <a:r>
              <a:rPr lang="en-US" altLang="ko-KR" sz="1000" dirty="0" err="1"/>
              <a:t>phone.calculate</a:t>
            </a:r>
            <a:r>
              <a:rPr lang="en-US" altLang="ko-KR" sz="1000" dirty="0"/>
              <a:t>(3,5));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err="1"/>
              <a:t>phone.schedule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9146063" y="5338314"/>
            <a:ext cx="1280347" cy="938719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ko-KR" altLang="en-US" sz="1100" dirty="0"/>
              <a:t>음악 연주합니다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2298864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71946" y="99753"/>
            <a:ext cx="10681854" cy="764771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추상 클래스와 인터페이스 비교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838200" y="994352"/>
            <a:ext cx="10515600" cy="4351338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유사점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객체를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생성할 수 없고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상속을 위한 슈퍼 클래스로만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사용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다형성을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실현하기 위한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목적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다른 점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2702" y="2694888"/>
            <a:ext cx="7046595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2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예제 </a:t>
            </a:r>
            <a:r>
              <a:rPr lang="en-US" altLang="ko-KR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1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의 객체 생성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88088" y="5940485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>
                <a:solidFill>
                  <a:srgbClr val="FF0000"/>
                </a:solidFill>
              </a:rPr>
              <a:t>ColorPoint</a:t>
            </a:r>
            <a:r>
              <a:rPr lang="en-US" altLang="ko-KR" sz="1600" dirty="0">
                <a:solidFill>
                  <a:srgbClr val="FF0000"/>
                </a:solidFill>
              </a:rPr>
              <a:t>()</a:t>
            </a:r>
            <a:r>
              <a:rPr lang="ko-KR" altLang="en-US" sz="1600" dirty="0">
                <a:solidFill>
                  <a:srgbClr val="FF0000"/>
                </a:solidFill>
              </a:rPr>
              <a:t>에 의해 생긴 </a:t>
            </a:r>
            <a:endParaRPr lang="en-US" altLang="ko-KR" sz="1600" dirty="0">
              <a:solidFill>
                <a:srgbClr val="FF0000"/>
              </a:solidFill>
            </a:endParaRPr>
          </a:p>
          <a:p>
            <a:r>
              <a:rPr lang="ko-KR" altLang="en-US" sz="1600" dirty="0">
                <a:solidFill>
                  <a:srgbClr val="FF0000"/>
                </a:solidFill>
              </a:rPr>
              <a:t>  서브 </a:t>
            </a:r>
            <a:r>
              <a:rPr lang="ko-KR" altLang="en-US" sz="1600" dirty="0">
                <a:solidFill>
                  <a:srgbClr val="FF0000"/>
                </a:solidFill>
              </a:rPr>
              <a:t>클래스 </a:t>
            </a:r>
            <a:r>
              <a:rPr lang="ko-KR" altLang="en-US" sz="1600" dirty="0">
                <a:solidFill>
                  <a:srgbClr val="FF0000"/>
                </a:solidFill>
              </a:rPr>
              <a:t>객체에 주목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624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서브클래스에서 슈퍼 클래스의 멤버 접근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1412777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00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상속의 특징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50979"/>
            <a:ext cx="8153400" cy="187220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클래스의 다중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지원하지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않음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횟수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무제한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상속의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최상위 조상 클래스는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java.lang.Object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클래스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모든 클래스는 자동으로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java.lang.Object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</a:t>
            </a:r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상속받음</a:t>
            </a:r>
            <a:endParaRPr lang="en-US" altLang="ko-KR" dirty="0" smtClean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2"/>
            <a:r>
              <a:rPr lang="ko-KR" altLang="en-US" dirty="0" smtClean="0">
                <a:latin typeface="나눔고딕" panose="020D0604000000000000" pitchFamily="50" charset="-127"/>
                <a:ea typeface="나눔고딕" panose="020D0604000000000000" pitchFamily="50" charset="-127"/>
              </a:rPr>
              <a:t>자바 컴파일러에 의해 자동으로 이루어짐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953" y="3015093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179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971</TotalTime>
  <Words>2192</Words>
  <Application>Microsoft Office PowerPoint</Application>
  <PresentationFormat>와이드스크린</PresentationFormat>
  <Paragraphs>879</Paragraphs>
  <Slides>63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2" baseType="lpstr">
      <vt:lpstr>YDVYGOStd12</vt:lpstr>
      <vt:lpstr>YDVYMjOStd12</vt:lpstr>
      <vt:lpstr>YDVYMjOStd13</vt:lpstr>
      <vt:lpstr>나눔고딕</vt:lpstr>
      <vt:lpstr>나눔스퀘어 ExtraBold</vt:lpstr>
      <vt:lpstr>맑은 고딕</vt:lpstr>
      <vt:lpstr>Arial</vt:lpstr>
      <vt:lpstr>Consolas</vt:lpstr>
      <vt:lpstr>Office 테마</vt:lpstr>
      <vt:lpstr>상속(inheritance)</vt:lpstr>
      <vt:lpstr>상속 (inheritance)</vt:lpstr>
      <vt:lpstr>상속의 편리한 사례</vt:lpstr>
      <vt:lpstr>객체 지향에서 상속의 장점</vt:lpstr>
      <vt:lpstr>클래스 상속과 객체</vt:lpstr>
      <vt:lpstr>예제 1 : 클래스 상속 만들기 - Point와 ColorPoint 클래스</vt:lpstr>
      <vt:lpstr>예제 1의 객체 생성</vt:lpstr>
      <vt:lpstr>서브클래스에서 슈퍼 클래스의 멤버 접근</vt:lpstr>
      <vt:lpstr>자바 상속의 특징</vt:lpstr>
      <vt:lpstr>상속과 접근 지정자 </vt:lpstr>
      <vt:lpstr>상속과 접근 지정자 </vt:lpstr>
      <vt:lpstr>슈퍼 클래스의 멤버에 대한 서브 클래스의 접근</vt:lpstr>
      <vt:lpstr>예제 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3 : super()를 활용한 ColorPoint 작성</vt:lpstr>
      <vt:lpstr>사람은 생물이다.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7 : 추상 클래스의 구현 연습</vt:lpstr>
      <vt:lpstr>예제 7 정답</vt:lpstr>
      <vt:lpstr>실세계의 인터페이스</vt:lpstr>
      <vt:lpstr>자바의 인터페이스</vt:lpstr>
      <vt:lpstr>자바 인터페이스 사례</vt:lpstr>
      <vt:lpstr>인터페이스의 구성 요소들의 특징</vt:lpstr>
      <vt:lpstr>자바 인터페이스의 전체적인 특징</vt:lpstr>
      <vt:lpstr>인터페이스 구현</vt:lpstr>
      <vt:lpstr>예제 8 인터페이스 구현</vt:lpstr>
      <vt:lpstr>인터페이스 상속</vt:lpstr>
      <vt:lpstr>인터페이스의 목적</vt:lpstr>
      <vt:lpstr>다중 인터페이스 구현</vt:lpstr>
      <vt:lpstr>예제 9 : 인터페이스를 구현하고 동시에 클래스를 상속받는 사례</vt:lpstr>
      <vt:lpstr>추상 클래스와 인터페이스 비교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2장 데이터 모델링</dc:title>
  <dc:creator>USER</dc:creator>
  <cp:lastModifiedBy>Mirim</cp:lastModifiedBy>
  <cp:revision>59</cp:revision>
  <dcterms:created xsi:type="dcterms:W3CDTF">2018-03-06T02:17:08Z</dcterms:created>
  <dcterms:modified xsi:type="dcterms:W3CDTF">2020-04-16T05:50:25Z</dcterms:modified>
</cp:coreProperties>
</file>